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6735763" cy="9866313"/>
  <p:defaultTextStyle>
    <a:defPPr>
      <a:defRPr lang="ja-JP"/>
    </a:defPPr>
    <a:lvl1pPr marL="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75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1302" y="90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57670DF4-D432-4125-BBFD-37C4EF89D3E2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41363"/>
            <a:ext cx="277336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654" tIns="45327" rIns="90654" bIns="4532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2963C7BB-4F5F-4A2B-835D-8BF2EE5FF8D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1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kumimoji="1"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981200" y="741363"/>
            <a:ext cx="2773363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3C7BB-4F5F-4A2B-835D-8BF2EE5FF8D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3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2" y="2840570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3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5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3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1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0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6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6" y="5875867"/>
            <a:ext cx="5829300" cy="1816100"/>
          </a:xfrm>
        </p:spPr>
        <p:txBody>
          <a:bodyPr anchor="t"/>
          <a:lstStyle>
            <a:lvl1pPr algn="l">
              <a:defRPr sz="9482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6" y="3875621"/>
            <a:ext cx="5829300" cy="2000249"/>
          </a:xfrm>
        </p:spPr>
        <p:txBody>
          <a:bodyPr anchor="b"/>
          <a:lstStyle>
            <a:lvl1pPr marL="0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1pPr>
            <a:lvl2pPr marL="108372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2pPr>
            <a:lvl3pPr marL="216744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3pPr>
            <a:lvl4pPr marL="3251160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4pPr>
            <a:lvl5pPr marL="4334880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5pPr>
            <a:lvl6pPr marL="541859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6pPr>
            <a:lvl7pPr marL="650231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7pPr>
            <a:lvl8pPr marL="758603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8pPr>
            <a:lvl9pPr marL="8669759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8" y="2844803"/>
            <a:ext cx="2257426" cy="8045451"/>
          </a:xfrm>
        </p:spPr>
        <p:txBody>
          <a:bodyPr/>
          <a:lstStyle>
            <a:lvl1pPr>
              <a:defRPr sz="6637"/>
            </a:lvl1pPr>
            <a:lvl2pPr>
              <a:defRPr sz="5689"/>
            </a:lvl2pPr>
            <a:lvl3pPr>
              <a:defRPr sz="4741"/>
            </a:lvl3pPr>
            <a:lvl4pPr>
              <a:defRPr sz="4267"/>
            </a:lvl4pPr>
            <a:lvl5pPr>
              <a:defRPr sz="42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2844803"/>
            <a:ext cx="2257426" cy="8045451"/>
          </a:xfrm>
        </p:spPr>
        <p:txBody>
          <a:bodyPr/>
          <a:lstStyle>
            <a:lvl1pPr>
              <a:defRPr sz="6637"/>
            </a:lvl1pPr>
            <a:lvl2pPr>
              <a:defRPr sz="5689"/>
            </a:lvl2pPr>
            <a:lvl3pPr>
              <a:defRPr sz="4741"/>
            </a:lvl3pPr>
            <a:lvl4pPr>
              <a:defRPr sz="4267"/>
            </a:lvl4pPr>
            <a:lvl5pPr>
              <a:defRPr sz="4267"/>
            </a:lvl5pPr>
            <a:lvl6pPr>
              <a:defRPr sz="4267"/>
            </a:lvl6pPr>
            <a:lvl7pPr>
              <a:defRPr sz="4267"/>
            </a:lvl7pPr>
            <a:lvl8pPr>
              <a:defRPr sz="4267"/>
            </a:lvl8pPr>
            <a:lvl9pPr>
              <a:defRPr sz="426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2" cy="853016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20" indent="0">
              <a:buNone/>
              <a:defRPr sz="4741" b="1"/>
            </a:lvl2pPr>
            <a:lvl3pPr marL="2167440" indent="0">
              <a:buNone/>
              <a:defRPr sz="4267" b="1"/>
            </a:lvl3pPr>
            <a:lvl4pPr marL="3251160" indent="0">
              <a:buNone/>
              <a:defRPr sz="3793" b="1"/>
            </a:lvl4pPr>
            <a:lvl5pPr marL="4334880" indent="0">
              <a:buNone/>
              <a:defRPr sz="3793" b="1"/>
            </a:lvl5pPr>
            <a:lvl6pPr marL="5418599" indent="0">
              <a:buNone/>
              <a:defRPr sz="3793" b="1"/>
            </a:lvl6pPr>
            <a:lvl7pPr marL="6502319" indent="0">
              <a:buNone/>
              <a:defRPr sz="3793" b="1"/>
            </a:lvl7pPr>
            <a:lvl8pPr marL="7586039" indent="0">
              <a:buNone/>
              <a:defRPr sz="3793" b="1"/>
            </a:lvl8pPr>
            <a:lvl9pPr marL="8669759" indent="0">
              <a:buNone/>
              <a:defRPr sz="3793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2" cy="5268384"/>
          </a:xfrm>
        </p:spPr>
        <p:txBody>
          <a:bodyPr/>
          <a:lstStyle>
            <a:lvl1pPr>
              <a:defRPr sz="5689"/>
            </a:lvl1pPr>
            <a:lvl2pPr>
              <a:defRPr sz="4741"/>
            </a:lvl2pPr>
            <a:lvl3pPr>
              <a:defRPr sz="4267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20" indent="0">
              <a:buNone/>
              <a:defRPr sz="4741" b="1"/>
            </a:lvl2pPr>
            <a:lvl3pPr marL="2167440" indent="0">
              <a:buNone/>
              <a:defRPr sz="4267" b="1"/>
            </a:lvl3pPr>
            <a:lvl4pPr marL="3251160" indent="0">
              <a:buNone/>
              <a:defRPr sz="3793" b="1"/>
            </a:lvl4pPr>
            <a:lvl5pPr marL="4334880" indent="0">
              <a:buNone/>
              <a:defRPr sz="3793" b="1"/>
            </a:lvl5pPr>
            <a:lvl6pPr marL="5418599" indent="0">
              <a:buNone/>
              <a:defRPr sz="3793" b="1"/>
            </a:lvl6pPr>
            <a:lvl7pPr marL="6502319" indent="0">
              <a:buNone/>
              <a:defRPr sz="3793" b="1"/>
            </a:lvl7pPr>
            <a:lvl8pPr marL="7586039" indent="0">
              <a:buNone/>
              <a:defRPr sz="3793" b="1"/>
            </a:lvl8pPr>
            <a:lvl9pPr marL="8669759" indent="0">
              <a:buNone/>
              <a:defRPr sz="3793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5689"/>
            </a:lvl1pPr>
            <a:lvl2pPr>
              <a:defRPr sz="4741"/>
            </a:lvl2pPr>
            <a:lvl3pPr>
              <a:defRPr sz="4267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8"/>
            <a:ext cx="2256235" cy="1549400"/>
          </a:xfrm>
        </p:spPr>
        <p:txBody>
          <a:bodyPr anchor="b"/>
          <a:lstStyle>
            <a:lvl1pPr algn="l">
              <a:defRPr sz="4741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70"/>
            <a:ext cx="3833813" cy="7804151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3319"/>
            </a:lvl1pPr>
            <a:lvl2pPr marL="1083720" indent="0">
              <a:buNone/>
              <a:defRPr sz="2844"/>
            </a:lvl2pPr>
            <a:lvl3pPr marL="2167440" indent="0">
              <a:buNone/>
              <a:defRPr sz="2370"/>
            </a:lvl3pPr>
            <a:lvl4pPr marL="3251160" indent="0">
              <a:buNone/>
              <a:defRPr sz="2133"/>
            </a:lvl4pPr>
            <a:lvl5pPr marL="4334880" indent="0">
              <a:buNone/>
              <a:defRPr sz="2133"/>
            </a:lvl5pPr>
            <a:lvl6pPr marL="5418599" indent="0">
              <a:buNone/>
              <a:defRPr sz="2133"/>
            </a:lvl6pPr>
            <a:lvl7pPr marL="6502319" indent="0">
              <a:buNone/>
              <a:defRPr sz="2133"/>
            </a:lvl7pPr>
            <a:lvl8pPr marL="7586039" indent="0">
              <a:buNone/>
              <a:defRPr sz="2133"/>
            </a:lvl8pPr>
            <a:lvl9pPr marL="8669759" indent="0">
              <a:buNone/>
              <a:defRPr sz="213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3"/>
            <a:ext cx="4114800" cy="755651"/>
          </a:xfrm>
        </p:spPr>
        <p:txBody>
          <a:bodyPr anchor="b"/>
          <a:lstStyle>
            <a:lvl1pPr algn="l">
              <a:defRPr sz="4741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7585"/>
            </a:lvl1pPr>
            <a:lvl2pPr marL="1083720" indent="0">
              <a:buNone/>
              <a:defRPr sz="6637"/>
            </a:lvl2pPr>
            <a:lvl3pPr marL="2167440" indent="0">
              <a:buNone/>
              <a:defRPr sz="5689"/>
            </a:lvl3pPr>
            <a:lvl4pPr marL="3251160" indent="0">
              <a:buNone/>
              <a:defRPr sz="4741"/>
            </a:lvl4pPr>
            <a:lvl5pPr marL="4334880" indent="0">
              <a:buNone/>
              <a:defRPr sz="4741"/>
            </a:lvl5pPr>
            <a:lvl6pPr marL="5418599" indent="0">
              <a:buNone/>
              <a:defRPr sz="4741"/>
            </a:lvl6pPr>
            <a:lvl7pPr marL="6502319" indent="0">
              <a:buNone/>
              <a:defRPr sz="4741"/>
            </a:lvl7pPr>
            <a:lvl8pPr marL="7586039" indent="0">
              <a:buNone/>
              <a:defRPr sz="4741"/>
            </a:lvl8pPr>
            <a:lvl9pPr marL="8669759" indent="0">
              <a:buNone/>
              <a:defRPr sz="474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4"/>
            <a:ext cx="4114800" cy="1073149"/>
          </a:xfrm>
        </p:spPr>
        <p:txBody>
          <a:bodyPr/>
          <a:lstStyle>
            <a:lvl1pPr marL="0" indent="0">
              <a:buNone/>
              <a:defRPr sz="3319"/>
            </a:lvl1pPr>
            <a:lvl2pPr marL="1083720" indent="0">
              <a:buNone/>
              <a:defRPr sz="2844"/>
            </a:lvl2pPr>
            <a:lvl3pPr marL="2167440" indent="0">
              <a:buNone/>
              <a:defRPr sz="2370"/>
            </a:lvl3pPr>
            <a:lvl4pPr marL="3251160" indent="0">
              <a:buNone/>
              <a:defRPr sz="2133"/>
            </a:lvl4pPr>
            <a:lvl5pPr marL="4334880" indent="0">
              <a:buNone/>
              <a:defRPr sz="2133"/>
            </a:lvl5pPr>
            <a:lvl6pPr marL="5418599" indent="0">
              <a:buNone/>
              <a:defRPr sz="2133"/>
            </a:lvl6pPr>
            <a:lvl7pPr marL="6502319" indent="0">
              <a:buNone/>
              <a:defRPr sz="2133"/>
            </a:lvl7pPr>
            <a:lvl8pPr marL="7586039" indent="0">
              <a:buNone/>
              <a:defRPr sz="2133"/>
            </a:lvl8pPr>
            <a:lvl9pPr marL="8669759" indent="0">
              <a:buNone/>
              <a:defRPr sz="213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40C7D-05A3-442C-9B78-CA4BE62CA2D8}" type="datetimeFigureOut">
              <a:rPr kumimoji="1" lang="ja-JP" altLang="en-US" smtClean="0"/>
              <a:pPr/>
              <a:t>2018/11/2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2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43F8-6E51-464D-9607-B51D7B0ECD0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7440" rtl="0" eaLnBrk="1" latinLnBrk="0" hangingPunct="1">
        <a:spcBef>
          <a:spcPct val="0"/>
        </a:spcBef>
        <a:buNone/>
        <a:defRPr kumimoji="1" sz="10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2790" indent="-812790" algn="l" defTabSz="2167440" rtl="0" eaLnBrk="1" latinLnBrk="0" hangingPunct="1">
        <a:spcBef>
          <a:spcPct val="20000"/>
        </a:spcBef>
        <a:buFont typeface="Arial" pitchFamily="34" charset="0"/>
        <a:buChar char="•"/>
        <a:defRPr kumimoji="1" sz="7585" kern="1200">
          <a:solidFill>
            <a:schemeClr val="tx1"/>
          </a:solidFill>
          <a:latin typeface="+mn-lt"/>
          <a:ea typeface="+mn-ea"/>
          <a:cs typeface="+mn-cs"/>
        </a:defRPr>
      </a:lvl1pPr>
      <a:lvl2pPr marL="1761045" indent="-677325" algn="l" defTabSz="2167440" rtl="0" eaLnBrk="1" latinLnBrk="0" hangingPunct="1">
        <a:spcBef>
          <a:spcPct val="20000"/>
        </a:spcBef>
        <a:buFont typeface="Arial" pitchFamily="34" charset="0"/>
        <a:buChar char="–"/>
        <a:defRPr kumimoji="1" sz="6637" kern="1200">
          <a:solidFill>
            <a:schemeClr val="tx1"/>
          </a:solidFill>
          <a:latin typeface="+mn-lt"/>
          <a:ea typeface="+mn-ea"/>
          <a:cs typeface="+mn-cs"/>
        </a:defRPr>
      </a:lvl2pPr>
      <a:lvl3pPr marL="2709299" indent="-541859" algn="l" defTabSz="2167440" rtl="0" eaLnBrk="1" latinLnBrk="0" hangingPunct="1">
        <a:spcBef>
          <a:spcPct val="20000"/>
        </a:spcBef>
        <a:buFont typeface="Arial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3793019" indent="-541859" algn="l" defTabSz="2167440" rtl="0" eaLnBrk="1" latinLnBrk="0" hangingPunct="1">
        <a:spcBef>
          <a:spcPct val="20000"/>
        </a:spcBef>
        <a:buFont typeface="Arial" pitchFamily="34" charset="0"/>
        <a:buChar char="–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4pPr>
      <a:lvl5pPr marL="4876739" indent="-541859" algn="l" defTabSz="2167440" rtl="0" eaLnBrk="1" latinLnBrk="0" hangingPunct="1">
        <a:spcBef>
          <a:spcPct val="20000"/>
        </a:spcBef>
        <a:buFont typeface="Arial" pitchFamily="34" charset="0"/>
        <a:buChar char="»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5pPr>
      <a:lvl6pPr marL="5960459" indent="-541859" algn="l" defTabSz="2167440" rtl="0" eaLnBrk="1" latinLnBrk="0" hangingPunct="1">
        <a:spcBef>
          <a:spcPct val="20000"/>
        </a:spcBef>
        <a:buFont typeface="Arial" pitchFamily="34" charset="0"/>
        <a:buChar char="•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6pPr>
      <a:lvl7pPr marL="7044179" indent="-541859" algn="l" defTabSz="2167440" rtl="0" eaLnBrk="1" latinLnBrk="0" hangingPunct="1">
        <a:spcBef>
          <a:spcPct val="20000"/>
        </a:spcBef>
        <a:buFont typeface="Arial" pitchFamily="34" charset="0"/>
        <a:buChar char="•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7pPr>
      <a:lvl8pPr marL="8127899" indent="-541859" algn="l" defTabSz="2167440" rtl="0" eaLnBrk="1" latinLnBrk="0" hangingPunct="1">
        <a:spcBef>
          <a:spcPct val="20000"/>
        </a:spcBef>
        <a:buFont typeface="Arial" pitchFamily="34" charset="0"/>
        <a:buChar char="•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8pPr>
      <a:lvl9pPr marL="9211618" indent="-541859" algn="l" defTabSz="2167440" rtl="0" eaLnBrk="1" latinLnBrk="0" hangingPunct="1">
        <a:spcBef>
          <a:spcPct val="20000"/>
        </a:spcBef>
        <a:buFont typeface="Arial" pitchFamily="34" charset="0"/>
        <a:buChar char="•"/>
        <a:defRPr kumimoji="1" sz="47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20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40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60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80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99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319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6039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759" algn="l" defTabSz="2167440" rtl="0" eaLnBrk="1" latinLnBrk="0" hangingPunct="1">
        <a:defRPr kumimoji="1"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3742" y="107504"/>
            <a:ext cx="6363610" cy="704381"/>
          </a:xfrm>
        </p:spPr>
        <p:txBody>
          <a:bodyPr anchor="t">
            <a:noAutofit/>
          </a:bodyPr>
          <a:lstStyle/>
          <a:p>
            <a:pPr algn="l">
              <a:lnSpc>
                <a:spcPts val="2500"/>
              </a:lnSpc>
            </a:pPr>
            <a:r>
              <a:rPr lang="en-US" altLang="ja-JP" sz="2400" b="1" dirty="0" smtClean="0"/>
              <a:t>2018</a:t>
            </a:r>
            <a:r>
              <a:rPr lang="ja-JP" altLang="en-US" sz="2400" b="1" dirty="0" smtClean="0"/>
              <a:t>年</a:t>
            </a:r>
            <a:r>
              <a:rPr lang="en-US" altLang="ja-JP" sz="2400" b="1" dirty="0" smtClean="0"/>
              <a:t>10</a:t>
            </a:r>
            <a:r>
              <a:rPr lang="ja-JP" altLang="en-US" sz="2400" b="1" dirty="0" smtClean="0"/>
              <a:t>月　ラオス学校建設視察</a:t>
            </a:r>
            <a:r>
              <a:rPr lang="en-US" altLang="ja-JP" sz="2400" b="1" dirty="0"/>
              <a:t/>
            </a:r>
            <a:br>
              <a:rPr lang="en-US" altLang="ja-JP" sz="2400" b="1" dirty="0"/>
            </a:br>
            <a:r>
              <a:rPr lang="ja-JP" altLang="en-US" sz="2400" b="1" dirty="0" err="1"/>
              <a:t>障がい</a:t>
            </a:r>
            <a:r>
              <a:rPr lang="ja-JP" altLang="en-US" sz="2400" b="1" dirty="0" smtClean="0"/>
              <a:t>者センター、日本センター訪問</a:t>
            </a:r>
            <a:endParaRPr lang="ja-JP" altLang="en-US" sz="2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973" y="899704"/>
            <a:ext cx="6654525" cy="1008000"/>
          </a:xfrm>
        </p:spPr>
        <p:txBody>
          <a:bodyPr>
            <a:noAutofit/>
          </a:bodyPr>
          <a:lstStyle/>
          <a:p>
            <a:pPr algn="l">
              <a:lnSpc>
                <a:spcPts val="1600"/>
              </a:lnSpc>
            </a:pPr>
            <a:r>
              <a:rPr lang="ja-JP" altLang="en-US" sz="1400" spc="-60" dirty="0" smtClean="0">
                <a:solidFill>
                  <a:schemeClr val="tx1"/>
                </a:solidFill>
              </a:rPr>
              <a:t>アジア最貧国ラオスでの学校建設に向けて、視察に伺いました。</a:t>
            </a:r>
            <a:endParaRPr lang="en-US" altLang="ja-JP" sz="1400" spc="-60" dirty="0" smtClean="0">
              <a:solidFill>
                <a:schemeClr val="tx1"/>
              </a:solidFill>
            </a:endParaRPr>
          </a:p>
          <a:p>
            <a:pPr algn="l">
              <a:lnSpc>
                <a:spcPts val="1600"/>
              </a:lnSpc>
            </a:pPr>
            <a:r>
              <a:rPr lang="ja-JP" altLang="en-US" sz="1400" spc="-60" dirty="0" smtClean="0">
                <a:solidFill>
                  <a:schemeClr val="tx1"/>
                </a:solidFill>
              </a:rPr>
              <a:t>１校目ナーリンジー小学校は建設が途中でストップし、壁や床がない状況でした。</a:t>
            </a:r>
            <a:endParaRPr lang="en-US" altLang="ja-JP" sz="1400" spc="-60" dirty="0" smtClean="0">
              <a:solidFill>
                <a:schemeClr val="tx1"/>
              </a:solidFill>
            </a:endParaRPr>
          </a:p>
          <a:p>
            <a:pPr algn="l">
              <a:lnSpc>
                <a:spcPts val="1600"/>
              </a:lnSpc>
            </a:pPr>
            <a:r>
              <a:rPr lang="ja-JP" altLang="en-US" sz="1400" spc="-60" dirty="0" smtClean="0">
                <a:solidFill>
                  <a:schemeClr val="tx1"/>
                </a:solidFill>
              </a:rPr>
              <a:t>２校目ドンムアン</a:t>
            </a:r>
            <a:r>
              <a:rPr lang="ja-JP" altLang="en-US" sz="1400" spc="-60" dirty="0">
                <a:solidFill>
                  <a:schemeClr val="tx1"/>
                </a:solidFill>
              </a:rPr>
              <a:t>小学校</a:t>
            </a:r>
            <a:r>
              <a:rPr lang="ja-JP" altLang="en-US" sz="1400" spc="-60" dirty="0" smtClean="0">
                <a:solidFill>
                  <a:schemeClr val="tx1"/>
                </a:solidFill>
              </a:rPr>
              <a:t>は壁がボロボロで、雨が降ったら休校になることも多いようです。</a:t>
            </a:r>
            <a:endParaRPr lang="en-US" altLang="ja-JP" sz="1400" spc="-60" dirty="0" smtClean="0">
              <a:solidFill>
                <a:schemeClr val="tx1"/>
              </a:solidFill>
            </a:endParaRPr>
          </a:p>
          <a:p>
            <a:pPr algn="l">
              <a:lnSpc>
                <a:spcPts val="1600"/>
              </a:lnSpc>
            </a:pPr>
            <a:r>
              <a:rPr lang="ja-JP" altLang="en-US" sz="1400" spc="-60" dirty="0" smtClean="0">
                <a:solidFill>
                  <a:schemeClr val="tx1"/>
                </a:solidFill>
              </a:rPr>
              <a:t>このような環境でも、子供たちはみんな勉強が好きだと言っていました。</a:t>
            </a:r>
            <a:endParaRPr lang="en-US" altLang="ja-JP" sz="1400" spc="-60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14973" y="803213"/>
            <a:ext cx="6518625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97" y="2101212"/>
            <a:ext cx="3111963" cy="20746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4D0825CE-A5F6-42FD-B1AA-EDF26941DD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7" y="4365265"/>
            <a:ext cx="3111963" cy="207464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0045F3A7-70D2-4E3E-A02B-1BDF459872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5" b="-6225"/>
          <a:stretch/>
        </p:blipFill>
        <p:spPr>
          <a:xfrm>
            <a:off x="3523198" y="6500243"/>
            <a:ext cx="3110400" cy="233175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CCFF69A1-3FA8-4BD0-9895-70CB218800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6629318"/>
            <a:ext cx="3110400" cy="20736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66CFA360-2A9F-4423-8097-E0A99E9C11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97" y="4374479"/>
            <a:ext cx="3110402" cy="20736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AE6E00B1-126E-4D7D-89BE-6962000DBE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101212"/>
            <a:ext cx="3111963" cy="207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線コネクタ 18"/>
          <p:cNvCxnSpPr/>
          <p:nvPr/>
        </p:nvCxnSpPr>
        <p:spPr>
          <a:xfrm>
            <a:off x="156758" y="8172400"/>
            <a:ext cx="6532094" cy="12665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476672" y="8289176"/>
            <a:ext cx="5899322" cy="603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1200" b="1" dirty="0"/>
              <a:t>特定非営利活動法人　</a:t>
            </a:r>
            <a:r>
              <a:rPr lang="en-US" altLang="ja-JP" sz="1200" b="1" dirty="0"/>
              <a:t>LBP</a:t>
            </a:r>
            <a:endParaRPr lang="en-US" altLang="ja-JP" sz="1200" dirty="0"/>
          </a:p>
          <a:p>
            <a:pPr algn="ctr"/>
            <a:r>
              <a:rPr lang="ja-JP" altLang="en-US" sz="1200" dirty="0"/>
              <a:t>〒</a:t>
            </a:r>
            <a:r>
              <a:rPr lang="en-US" altLang="ja-JP" sz="1200" dirty="0"/>
              <a:t>562-0011</a:t>
            </a:r>
            <a:r>
              <a:rPr lang="ja-JP" altLang="en-US" sz="1200" dirty="0"/>
              <a:t>　　大阪府箕面市如意谷</a:t>
            </a:r>
            <a:r>
              <a:rPr lang="en-US" altLang="ja-JP" sz="1200" dirty="0"/>
              <a:t>5</a:t>
            </a:r>
            <a:r>
              <a:rPr lang="ja-JP" altLang="en-US" sz="1200" dirty="0"/>
              <a:t>丁目</a:t>
            </a:r>
            <a:r>
              <a:rPr lang="en-US" altLang="ja-JP" sz="1200" dirty="0"/>
              <a:t>1-1</a:t>
            </a:r>
            <a:r>
              <a:rPr lang="ja-JP" altLang="en-US" sz="1200" dirty="0"/>
              <a:t>　　</a:t>
            </a:r>
            <a:r>
              <a:rPr lang="en-US" altLang="ja-JP" sz="1200" dirty="0"/>
              <a:t>TEL</a:t>
            </a:r>
            <a:r>
              <a:rPr lang="ja-JP" altLang="en-US" sz="1200" dirty="0"/>
              <a:t>：</a:t>
            </a:r>
            <a:r>
              <a:rPr lang="en-US" altLang="ja-JP" sz="1200" dirty="0"/>
              <a:t>072-720-5112</a:t>
            </a:r>
            <a:r>
              <a:rPr lang="ja-JP" altLang="en-US" sz="1200" dirty="0"/>
              <a:t>　</a:t>
            </a:r>
            <a:r>
              <a:rPr lang="en-US" altLang="ja-JP" sz="1200" dirty="0"/>
              <a:t>FAX</a:t>
            </a:r>
            <a:r>
              <a:rPr lang="ja-JP" altLang="en-US" sz="1200" dirty="0"/>
              <a:t>：</a:t>
            </a:r>
            <a:r>
              <a:rPr lang="en-US" altLang="ja-JP" sz="1200" dirty="0"/>
              <a:t>072-720-5114</a:t>
            </a:r>
          </a:p>
          <a:p>
            <a:pPr algn="ctr"/>
            <a:r>
              <a:rPr lang="en-US" altLang="ja-JP" sz="1200" dirty="0"/>
              <a:t>E-mail</a:t>
            </a:r>
            <a:r>
              <a:rPr lang="ja-JP" altLang="en-US" sz="1200" dirty="0"/>
              <a:t>：</a:t>
            </a:r>
            <a:r>
              <a:rPr lang="en-US" altLang="ja-JP" sz="1200" dirty="0"/>
              <a:t>info@npo-lbp.org</a:t>
            </a:r>
            <a:endParaRPr lang="ja-JP" altLang="en-US" sz="1200" dirty="0"/>
          </a:p>
        </p:txBody>
      </p:sp>
      <p:sp>
        <p:nvSpPr>
          <p:cNvPr id="28" name="正方形/長方形 27"/>
          <p:cNvSpPr/>
          <p:nvPr/>
        </p:nvSpPr>
        <p:spPr>
          <a:xfrm>
            <a:off x="4595255" y="11858161"/>
            <a:ext cx="2389599" cy="53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44" b="1" dirty="0"/>
              <a:t>2016</a:t>
            </a:r>
            <a:r>
              <a:rPr lang="ja-JP" altLang="en-US" sz="2844" b="1" dirty="0"/>
              <a:t>年</a:t>
            </a:r>
            <a:r>
              <a:rPr lang="en-US" altLang="ja-JP" sz="2844" b="1" dirty="0"/>
              <a:t>9</a:t>
            </a:r>
            <a:r>
              <a:rPr lang="ja-JP" altLang="en-US" sz="2844" b="1" dirty="0"/>
              <a:t>月</a:t>
            </a:r>
          </a:p>
        </p:txBody>
      </p:sp>
      <p:sp>
        <p:nvSpPr>
          <p:cNvPr id="15" name="サブタイトル 2"/>
          <p:cNvSpPr>
            <a:spLocks noGrp="1"/>
          </p:cNvSpPr>
          <p:nvPr>
            <p:ph type="subTitle" idx="1"/>
          </p:nvPr>
        </p:nvSpPr>
        <p:spPr>
          <a:xfrm>
            <a:off x="156758" y="251632"/>
            <a:ext cx="6654525" cy="1008000"/>
          </a:xfrm>
        </p:spPr>
        <p:txBody>
          <a:bodyPr>
            <a:noAutofit/>
          </a:bodyPr>
          <a:lstStyle/>
          <a:p>
            <a:pPr algn="l">
              <a:lnSpc>
                <a:spcPts val="1600"/>
              </a:lnSpc>
            </a:pPr>
            <a:r>
              <a:rPr lang="ja-JP" altLang="en-US" sz="1400" spc="-60" dirty="0" err="1" smtClean="0">
                <a:solidFill>
                  <a:schemeClr val="tx1"/>
                </a:solidFill>
              </a:rPr>
              <a:t>障がい</a:t>
            </a:r>
            <a:r>
              <a:rPr lang="ja-JP" altLang="en-US" sz="1400" spc="-60" dirty="0" smtClean="0">
                <a:solidFill>
                  <a:schemeClr val="tx1"/>
                </a:solidFill>
              </a:rPr>
              <a:t>者センターでは、盲目、指がない、歩行が困難など、様々な障がいを持った方たちが日本の会社からオーダーを受けて雑貨を生産されていました。床で作業をされ、雑然とした環境であったので、作業台と棚を支援しました。</a:t>
            </a:r>
            <a:endParaRPr lang="en-US" altLang="ja-JP" sz="1400" spc="-60" dirty="0" smtClean="0">
              <a:solidFill>
                <a:schemeClr val="tx1"/>
              </a:solidFill>
            </a:endParaRPr>
          </a:p>
          <a:p>
            <a:pPr algn="l">
              <a:lnSpc>
                <a:spcPts val="1600"/>
              </a:lnSpc>
            </a:pPr>
            <a:r>
              <a:rPr lang="ja-JP" altLang="en-US" sz="1400" spc="-60" dirty="0" smtClean="0">
                <a:solidFill>
                  <a:schemeClr val="tx1"/>
                </a:solidFill>
              </a:rPr>
              <a:t>また、そこで働かれている２名を日本センターでの</a:t>
            </a:r>
            <a:r>
              <a:rPr lang="ja-JP" altLang="en-US" sz="1400" spc="-60" dirty="0" smtClean="0">
                <a:solidFill>
                  <a:schemeClr val="tx1"/>
                </a:solidFill>
              </a:rPr>
              <a:t>日本語</a:t>
            </a:r>
            <a:r>
              <a:rPr lang="ja-JP" altLang="en-US" sz="1400" spc="-60" dirty="0">
                <a:solidFill>
                  <a:schemeClr val="tx1"/>
                </a:solidFill>
              </a:rPr>
              <a:t>学習</a:t>
            </a:r>
            <a:r>
              <a:rPr lang="ja-JP" altLang="en-US" sz="1400" spc="-60" dirty="0" smtClean="0">
                <a:solidFill>
                  <a:schemeClr val="tx1"/>
                </a:solidFill>
              </a:rPr>
              <a:t>の</a:t>
            </a:r>
            <a:r>
              <a:rPr lang="ja-JP" altLang="en-US" sz="1400" spc="-60" dirty="0" smtClean="0">
                <a:solidFill>
                  <a:schemeClr val="tx1"/>
                </a:solidFill>
              </a:rPr>
              <a:t>為、学費支援を行いました。</a:t>
            </a:r>
            <a:endParaRPr lang="en-US" altLang="ja-JP" sz="1400" spc="-60" dirty="0">
              <a:solidFill>
                <a:schemeClr val="tx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4" y="1316033"/>
            <a:ext cx="3111963" cy="207464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>
          <a:xfrm>
            <a:off x="188481" y="3592110"/>
            <a:ext cx="3110400" cy="20736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1322886"/>
            <a:ext cx="3111963" cy="207464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08" y="3601996"/>
            <a:ext cx="3111963" cy="207464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42"/>
          <a:stretch/>
        </p:blipFill>
        <p:spPr>
          <a:xfrm>
            <a:off x="3501007" y="5868144"/>
            <a:ext cx="3110400" cy="20736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26AB56D6-2892-43DB-9516-B103D81EE3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0"/>
          <a:stretch/>
        </p:blipFill>
        <p:spPr>
          <a:xfrm>
            <a:off x="190369" y="5882776"/>
            <a:ext cx="3110400" cy="2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169</Words>
  <Application>Microsoft Office PowerPoint</Application>
  <PresentationFormat>画面に合わせる (4:3)</PresentationFormat>
  <Paragraphs>12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Office テーマ</vt:lpstr>
      <vt:lpstr>2018年10月　ラオス学校建設視察 障がい者センター、日本センター訪問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2017年7月_九州北部豪雨災害支援</dc:title>
  <dc:creator>NPO法人LBP</dc:creator>
  <cp:lastModifiedBy>wcj-hamada</cp:lastModifiedBy>
  <cp:revision>166</cp:revision>
  <cp:lastPrinted>2016-09-23T05:03:58Z</cp:lastPrinted>
  <dcterms:created xsi:type="dcterms:W3CDTF">2012-04-26T06:05:34Z</dcterms:created>
  <dcterms:modified xsi:type="dcterms:W3CDTF">2018-11-02T03:35:44Z</dcterms:modified>
</cp:coreProperties>
</file>